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74" r:id="rId2"/>
    <p:sldId id="460" r:id="rId3"/>
    <p:sldId id="441" r:id="rId4"/>
    <p:sldId id="458" r:id="rId5"/>
    <p:sldId id="457" r:id="rId6"/>
    <p:sldId id="455" r:id="rId7"/>
    <p:sldId id="452" r:id="rId8"/>
    <p:sldId id="451" r:id="rId9"/>
    <p:sldId id="448" r:id="rId10"/>
    <p:sldId id="453" r:id="rId11"/>
    <p:sldId id="459" r:id="rId12"/>
    <p:sldId id="454" r:id="rId13"/>
    <p:sldId id="456" r:id="rId14"/>
    <p:sldId id="461" r:id="rId15"/>
    <p:sldId id="462" r:id="rId16"/>
    <p:sldId id="463" r:id="rId17"/>
    <p:sldId id="464" r:id="rId18"/>
    <p:sldId id="465" r:id="rId19"/>
    <p:sldId id="466" r:id="rId20"/>
    <p:sldId id="467" r:id="rId21"/>
    <p:sldId id="468" r:id="rId22"/>
    <p:sldId id="469" r:id="rId23"/>
    <p:sldId id="470" r:id="rId24"/>
    <p:sldId id="471" r:id="rId25"/>
    <p:sldId id="472" r:id="rId26"/>
    <p:sldId id="473" r:id="rId27"/>
    <p:sldId id="474" r:id="rId28"/>
    <p:sldId id="475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0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0.xml"/><Relationship Id="rId5" Type="http://schemas.openxmlformats.org/officeDocument/2006/relationships/slide" Target="slide27.xml"/><Relationship Id="rId4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412776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/>
              <a:t>第</a:t>
            </a:r>
            <a:r>
              <a:rPr lang="en-US" altLang="zh-CN" sz="4800" dirty="0" smtClean="0"/>
              <a:t>4</a:t>
            </a:r>
            <a:r>
              <a:rPr lang="zh-CN" altLang="en-US" sz="4800" dirty="0" smtClean="0"/>
              <a:t>单元    小数</a:t>
            </a:r>
            <a:r>
              <a:rPr lang="zh-CN" altLang="en-US" sz="4800" dirty="0"/>
              <a:t>的意义和性质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523805"/>
            <a:ext cx="7929618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48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小数</a:t>
            </a:r>
            <a:r>
              <a:rPr lang="zh-CN" altLang="en-US" sz="4800" dirty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的性质和大小比较</a:t>
            </a:r>
          </a:p>
        </p:txBody>
      </p:sp>
      <p:sp>
        <p:nvSpPr>
          <p:cNvPr id="32" name="矩形 31"/>
          <p:cNvSpPr/>
          <p:nvPr/>
        </p:nvSpPr>
        <p:spPr>
          <a:xfrm>
            <a:off x="1448586" y="3637150"/>
            <a:ext cx="650085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课时  小数</a:t>
            </a:r>
            <a:r>
              <a:rPr lang="zh-CN" altLang="en-US" sz="440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的性质</a:t>
            </a:r>
            <a:endParaRPr lang="zh-CN" altLang="en-US" sz="4400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137434" y="787960"/>
            <a:ext cx="5492750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化简下面的小数</a:t>
            </a:r>
            <a:r>
              <a:rPr lang="zh-CN" altLang="en-US" sz="36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600" b="1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0.70</a:t>
            </a:r>
            <a:r>
              <a:rPr lang="zh-CN" altLang="en-US" sz="36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105.0900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2514600" y="2234677"/>
            <a:ext cx="10182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0.70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499496" y="2204864"/>
            <a:ext cx="14017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0.70</a:t>
            </a:r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>
            <a:off x="5148064" y="2349326"/>
            <a:ext cx="304800" cy="4572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019300" y="2924944"/>
            <a:ext cx="198002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105.0900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5289550" y="2924944"/>
            <a:ext cx="210826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105.0900 </a:t>
            </a:r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6660232" y="3105849"/>
            <a:ext cx="433387" cy="4318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635896" y="2249314"/>
            <a:ext cx="52770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4356100" y="2967806"/>
            <a:ext cx="52770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863250" y="78796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Line 9"/>
          <p:cNvSpPr>
            <a:spLocks noChangeShapeType="1"/>
          </p:cNvSpPr>
          <p:nvPr/>
        </p:nvSpPr>
        <p:spPr bwMode="auto">
          <a:xfrm>
            <a:off x="6898145" y="3062987"/>
            <a:ext cx="433387" cy="4318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2843808" y="4753441"/>
            <a:ext cx="10182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0.70</a:t>
            </a: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4595882" y="4743843"/>
            <a:ext cx="140176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0.7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2044556" y="5581219"/>
            <a:ext cx="198002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105.0900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4486779" y="5577199"/>
            <a:ext cx="162736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105.09 </a:t>
            </a:r>
            <a:endParaRPr lang="en-US" altLang="zh-CN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3965104" y="4768078"/>
            <a:ext cx="52770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3987785" y="5601434"/>
            <a:ext cx="527709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2" name="矩形 1"/>
          <p:cNvSpPr/>
          <p:nvPr/>
        </p:nvSpPr>
        <p:spPr>
          <a:xfrm>
            <a:off x="832274" y="3656662"/>
            <a:ext cx="6980086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去掉小数末尾的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0,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就可以把小数化简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小数里的其他</a:t>
            </a:r>
            <a:r>
              <a:rPr lang="en-US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不可以去掉。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autoUpdateAnimBg="0"/>
      <p:bldP spid="13318" grpId="0" animBg="1"/>
      <p:bldP spid="13319" grpId="0" autoUpdateAnimBg="0"/>
      <p:bldP spid="13320" grpId="0" autoUpdateAnimBg="0"/>
      <p:bldP spid="13321" grpId="0" animBg="1"/>
      <p:bldP spid="13322" grpId="0" autoUpdateAnimBg="0"/>
      <p:bldP spid="13323" grpId="0" autoUpdateAnimBg="0"/>
      <p:bldP spid="12" grpId="0" animBg="1"/>
      <p:bldP spid="13" grpId="0"/>
      <p:bldP spid="14" grpId="0"/>
      <p:bldP spid="16" grpId="0"/>
      <p:bldP spid="17" grpId="0"/>
      <p:bldP spid="19" grpId="0"/>
      <p:bldP spid="20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365250" y="1087577"/>
            <a:ext cx="5492750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化简下面的小数。</a:t>
            </a:r>
          </a:p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4.700</a:t>
            </a:r>
            <a:r>
              <a:rPr lang="zh-CN" altLang="en-US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  <a:r>
              <a:rPr lang="en-US" altLang="zh-CN" sz="36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0.040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442501" y="3212976"/>
            <a:ext cx="136608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4.700</a:t>
            </a:r>
            <a:endParaRPr lang="en-US" altLang="zh-CN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364263" y="3203378"/>
            <a:ext cx="1401763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4.7</a:t>
            </a:r>
            <a:endParaRPr lang="en-US" altLang="zh-CN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331640" y="4080588"/>
            <a:ext cx="136608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0.040</a:t>
            </a:r>
            <a:endParaRPr lang="en-US" altLang="zh-CN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255160" y="4036734"/>
            <a:ext cx="110158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0.04</a:t>
            </a:r>
            <a:endParaRPr lang="en-US" altLang="zh-CN" sz="44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733485" y="3227613"/>
            <a:ext cx="56137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2756166" y="4060969"/>
            <a:ext cx="56137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=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98" r="5607" b="13960"/>
          <a:stretch>
            <a:fillRect/>
          </a:stretch>
        </p:blipFill>
        <p:spPr>
          <a:xfrm>
            <a:off x="4766026" y="1772816"/>
            <a:ext cx="4204041" cy="339501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971600" y="901352"/>
            <a:ext cx="8135937" cy="137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不改变数的大小，把下面各数写成三位小数。</a:t>
            </a: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0.2=0.200      </a:t>
            </a:r>
            <a:r>
              <a:rPr lang="en-US" altLang="zh-CN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4.08       3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995936" y="2439777"/>
            <a:ext cx="1144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0.2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651698" y="2421670"/>
            <a:ext cx="1462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0.200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3995936" y="3563082"/>
            <a:ext cx="13604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宋体" panose="02010600030101010101" pitchFamily="2" charset="-122"/>
              </a:rPr>
              <a:t>4.08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5867598" y="3510695"/>
            <a:ext cx="1462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4.080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4162523" y="4586068"/>
            <a:ext cx="1166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5292923" y="4599720"/>
            <a:ext cx="1462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3.000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5077023" y="2445482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=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5292923" y="3526570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</a:rPr>
              <a:t>=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4716661" y="4618770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</a:rPr>
              <a:t>=</a:t>
            </a:r>
          </a:p>
        </p:txBody>
      </p:sp>
      <p:sp>
        <p:nvSpPr>
          <p:cNvPr id="12" name="AutoShape 8"/>
          <p:cNvSpPr>
            <a:spLocks noChangeArrowheads="1"/>
          </p:cNvSpPr>
          <p:nvPr/>
        </p:nvSpPr>
        <p:spPr bwMode="auto">
          <a:xfrm>
            <a:off x="26720" y="764704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412" y="2439777"/>
            <a:ext cx="3218012" cy="310759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autoUpdateAnimBg="0"/>
      <p:bldP spid="14342" grpId="0" autoUpdateAnimBg="0"/>
      <p:bldP spid="14343" grpId="0" autoUpdateAnimBg="0"/>
      <p:bldP spid="14344" grpId="0" autoUpdateAnimBg="0"/>
      <p:bldP spid="14345" grpId="0" autoUpdateAnimBg="0"/>
      <p:bldP spid="14346" grpId="0" autoUpdateAnimBg="0"/>
      <p:bldP spid="14347" grpId="0" autoUpdateAnimBg="0"/>
      <p:bldP spid="1434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611560" y="1087577"/>
            <a:ext cx="8135937" cy="1874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不改变数的大小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把下面各数改写成小数部分是两位的小数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05000"/>
              </a:lnSpc>
              <a:spcBef>
                <a:spcPct val="50000"/>
              </a:spcBef>
            </a:pP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4.2      1       0.9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1274660" y="3082175"/>
            <a:ext cx="1144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4.2</a:t>
            </a:r>
            <a:endParaRPr lang="en-US" altLang="zh-CN" sz="4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930422" y="3029788"/>
            <a:ext cx="1217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4.20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468335" y="4037704"/>
            <a:ext cx="13604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endParaRPr lang="en-US" altLang="zh-CN" sz="4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946197" y="4068192"/>
            <a:ext cx="1217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1.00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301647" y="5180525"/>
            <a:ext cx="116681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0.9</a:t>
            </a:r>
            <a:endParaRPr lang="en-US" altLang="zh-CN" sz="4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991853" y="5227235"/>
            <a:ext cx="12170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0.90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355747" y="3053600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chemeClr val="tx1"/>
                </a:solidFill>
                <a:latin typeface="Times New Roman" panose="02020603050405020304" pitchFamily="18" charset="0"/>
              </a:rPr>
              <a:t>=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2371522" y="4084067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</a:rPr>
              <a:t>=</a:t>
            </a: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2415591" y="5246285"/>
            <a:ext cx="473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</a:rPr>
              <a:t>=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98" r="5607" b="13960"/>
          <a:stretch>
            <a:fillRect/>
          </a:stretch>
        </p:blipFill>
        <p:spPr>
          <a:xfrm>
            <a:off x="4871593" y="2620344"/>
            <a:ext cx="4204041" cy="3395018"/>
          </a:xfrm>
          <a:prstGeom prst="rect">
            <a:avLst/>
          </a:prstGeom>
        </p:spPr>
      </p:pic>
      <p:pic>
        <p:nvPicPr>
          <p:cNvPr id="18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624314" y="620688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39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0" name="矩形 9"/>
          <p:cNvSpPr/>
          <p:nvPr/>
        </p:nvSpPr>
        <p:spPr>
          <a:xfrm>
            <a:off x="577289" y="1357298"/>
            <a:ext cx="3708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化简下面各数。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78440" y="2009717"/>
            <a:ext cx="13681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0.40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66263" y="2009717"/>
            <a:ext cx="21499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1.850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5571" y="3305861"/>
            <a:ext cx="17590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2.900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66263" y="3314572"/>
            <a:ext cx="21499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0.080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2703" y="4602171"/>
            <a:ext cx="21499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12.000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32646" y="2009717"/>
            <a:ext cx="14863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0</a:t>
            </a:r>
            <a:r>
              <a:rPr lang="en-US" altLang="zh-CN" sz="4000" i="1" dirty="0" smtClean="0">
                <a:solidFill>
                  <a:srgbClr val="FF0000"/>
                </a:solidFill>
                <a:latin typeface="+mn-lt"/>
              </a:rPr>
              <a:t>.</a:t>
            </a:r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685592" y="2009717"/>
            <a:ext cx="1838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=1.85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076662" y="3305861"/>
            <a:ext cx="14863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=2.9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13584" y="3305861"/>
            <a:ext cx="1838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=0.08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13357" y="4602005"/>
            <a:ext cx="13013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=12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0417" y="4049770"/>
            <a:ext cx="2090349" cy="211553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67190" y="500042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1.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39</a:t>
            </a:r>
            <a:r>
              <a:rPr lang="zh-CN" altLang="en-US" sz="3200" dirty="0">
                <a:latin typeface="+mj-ea"/>
                <a:ea typeface="+mj-ea"/>
              </a:rPr>
              <a:t>页“做一做”。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95653" y="1332057"/>
            <a:ext cx="86055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不改变数的大小，把下面各数写成三位小数。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2196153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0.9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60032" y="2196153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30.04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3568" y="3429000"/>
            <a:ext cx="12961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5.4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60032" y="3437711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8.18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3568" y="4949879"/>
            <a:ext cx="15841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14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73633" y="2196153"/>
            <a:ext cx="1614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=0.900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82145" y="2196153"/>
            <a:ext cx="18742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=30.040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73633" y="3429000"/>
            <a:ext cx="1614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=5.400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01857" y="3429000"/>
            <a:ext cx="16145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=8.180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72987" y="4949713"/>
            <a:ext cx="18742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=14.000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2681" y="4049770"/>
            <a:ext cx="2090349" cy="211553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38628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完成教材第</a:t>
            </a:r>
            <a:r>
              <a:rPr lang="en-US" altLang="zh-CN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41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页练习十第</a:t>
            </a:r>
            <a:r>
              <a:rPr lang="en-US" altLang="zh-CN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题</a:t>
            </a:r>
            <a:r>
              <a:rPr lang="zh-CN" altLang="en-US" sz="32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4" name="矩形 33"/>
          <p:cNvSpPr/>
          <p:nvPr/>
        </p:nvSpPr>
        <p:spPr>
          <a:xfrm>
            <a:off x="427573" y="1000108"/>
            <a:ext cx="83592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不改变数的大小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，下面数中的哪个“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”可以去掉？哪些“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”不能去掉？为什么？。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4732" y="2064064"/>
            <a:ext cx="1904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3.90 m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52619" y="2064063"/>
            <a:ext cx="1472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0.30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917220" y="2060848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500 m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00015" y="2072775"/>
            <a:ext cx="1472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1.80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24732" y="2657550"/>
            <a:ext cx="18326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0.70 m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52619" y="2648839"/>
            <a:ext cx="1472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0.04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917220" y="2648839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600 kg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60360" y="2662099"/>
            <a:ext cx="2083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20.20 m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65078" y="3140970"/>
            <a:ext cx="24066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3.90 m,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371295" y="3140968"/>
            <a:ext cx="1472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0.30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627784" y="3154230"/>
            <a:ext cx="1472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1.80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923928" y="3154230"/>
            <a:ext cx="27912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20.20 m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中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504" y="3675708"/>
            <a:ext cx="88724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末尾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的“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”可以去掉。根据小数的性质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小数的末尾添上“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”或去掉“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小数的大小不变。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8257" y="4761525"/>
            <a:ext cx="1472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0.30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617962" y="4752811"/>
            <a:ext cx="16681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500 m,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840960" y="4763109"/>
            <a:ext cx="19453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0.70 m,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099619" y="4769630"/>
            <a:ext cx="14725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0.04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396064" y="4752810"/>
            <a:ext cx="21048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600 kg,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92258" y="4773051"/>
            <a:ext cx="21660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20.20 m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中</a:t>
            </a:r>
            <a:endParaRPr lang="zh-CN" altLang="zh-CN" sz="32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991" y="5309919"/>
            <a:ext cx="85568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整数部分的“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”或中间的“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”不能去掉。如果去掉“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数的大小将发生变化。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4" grpId="0"/>
      <p:bldP spid="33" grpId="0"/>
      <p:bldP spid="35" grpId="0"/>
      <p:bldP spid="36" grpId="0"/>
      <p:bldP spid="37" grpId="0"/>
      <p:bldP spid="38" grpId="0"/>
      <p:bldP spid="39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38628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41</a:t>
            </a:r>
            <a:r>
              <a:rPr lang="zh-CN" altLang="en-US" sz="3200" dirty="0">
                <a:latin typeface="+mj-ea"/>
                <a:ea typeface="+mj-ea"/>
              </a:rPr>
              <a:t>页练习十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3</a:t>
            </a:r>
            <a:r>
              <a:rPr lang="zh-CN" altLang="en-US" sz="3200" dirty="0" smtClean="0">
                <a:latin typeface="+mj-ea"/>
                <a:ea typeface="+mj-ea"/>
              </a:rPr>
              <a:t>题</a:t>
            </a:r>
            <a:r>
              <a:rPr lang="zh-CN" altLang="en-US" sz="3200" dirty="0">
                <a:latin typeface="+mj-ea"/>
                <a:ea typeface="+mj-ea"/>
              </a:rPr>
              <a:t>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09280" y="1071546"/>
            <a:ext cx="80346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下面的数如果在末尾添上“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”，哪些数的大小不变？哪些数的大小有变化？。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34930" y="2187442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3.4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51720" y="2187442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52963" y="2186305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0.06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08104" y="2204864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700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236296" y="2204864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4930" y="2682787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908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51720" y="2682787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104.03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35896" y="2681650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150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508104" y="2700209"/>
            <a:ext cx="1230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10.01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236296" y="2700209"/>
            <a:ext cx="1368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42.00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9058" y="3420289"/>
            <a:ext cx="35541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没有变化的数有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6480" y="3992428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3.4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95162" y="398258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0.06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675282" y="3982580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3.0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15013" y="3996353"/>
            <a:ext cx="15970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104.03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973450" y="3991291"/>
            <a:ext cx="1374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10.01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275682" y="3982580"/>
            <a:ext cx="1368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42.00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9058" y="4788441"/>
            <a:ext cx="3090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有变化</a:t>
            </a:r>
            <a:r>
              <a:rPr lang="zh-CN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的数有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59058" y="5364505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379138" y="5373216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700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387250" y="5373216"/>
            <a:ext cx="10081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908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，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51346" y="5364505"/>
            <a:ext cx="1368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150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C00000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1" grpId="0"/>
      <p:bldP spid="32" grpId="0"/>
      <p:bldP spid="33" grpId="0"/>
      <p:bldP spid="35" grpId="0"/>
      <p:bldP spid="36" grpId="0"/>
      <p:bldP spid="37" grpId="0"/>
      <p:bldP spid="39" grpId="0"/>
      <p:bldP spid="40" grpId="0"/>
      <p:bldP spid="41" grpId="0"/>
      <p:bldP spid="42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8628" y="428604"/>
            <a:ext cx="61622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2.</a:t>
            </a:r>
            <a:r>
              <a:rPr lang="zh-CN" altLang="en-US" sz="3200" dirty="0">
                <a:latin typeface="+mj-ea"/>
                <a:ea typeface="+mj-ea"/>
              </a:rPr>
              <a:t>完成教材第</a:t>
            </a:r>
            <a:r>
              <a:rPr lang="en-US" altLang="zh-CN" sz="3200" dirty="0">
                <a:latin typeface="+mj-ea"/>
                <a:ea typeface="+mj-ea"/>
              </a:rPr>
              <a:t>41</a:t>
            </a:r>
            <a:r>
              <a:rPr lang="zh-CN" altLang="en-US" sz="3200" dirty="0">
                <a:latin typeface="+mj-ea"/>
                <a:ea typeface="+mj-ea"/>
              </a:rPr>
              <a:t>页练习十</a:t>
            </a:r>
            <a:r>
              <a:rPr lang="zh-CN" altLang="en-US" sz="3200" dirty="0" smtClean="0"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latin typeface="+mj-ea"/>
                <a:ea typeface="+mj-ea"/>
              </a:rPr>
              <a:t>4</a:t>
            </a:r>
            <a:r>
              <a:rPr lang="zh-CN" altLang="en-US" sz="3200" dirty="0">
                <a:latin typeface="+mj-ea"/>
                <a:ea typeface="+mj-ea"/>
              </a:rPr>
              <a:t>题。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71472" y="1071546"/>
            <a:ext cx="8176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不改变数的大小，把下面各数写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成小数部分是三位的小数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21" name="矩形 20"/>
          <p:cNvSpPr/>
          <p:nvPr/>
        </p:nvSpPr>
        <p:spPr>
          <a:xfrm>
            <a:off x="644443" y="2649106"/>
            <a:ext cx="137148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0.27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499993" y="2649106"/>
            <a:ext cx="2155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10.8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812" y="3780329"/>
            <a:ext cx="17633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3.6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43362" y="3789040"/>
            <a:ext cx="2155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5.0500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7813" y="4941334"/>
            <a:ext cx="10775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40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44922" y="2649106"/>
            <a:ext cx="2196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=0.270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536743" y="2649106"/>
            <a:ext cx="2549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=10.800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79901" y="3780329"/>
            <a:ext cx="2196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=3.600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975888" y="3780329"/>
            <a:ext cx="2196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=5.050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79255" y="4941168"/>
            <a:ext cx="2549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=40.000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99992" y="4941500"/>
            <a:ext cx="21551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0.4050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03880" y="4941334"/>
            <a:ext cx="21965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</a:t>
            </a:r>
            <a:r>
              <a:rPr lang="en-US" altLang="zh-CN" sz="4000" dirty="0" smtClean="0">
                <a:solidFill>
                  <a:srgbClr val="FF0000"/>
                </a:solidFill>
                <a:latin typeface="+mn-lt"/>
              </a:rPr>
              <a:t>0.405</a:t>
            </a:r>
            <a:endParaRPr lang="en-US" altLang="zh-CN" sz="4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64156" y="1004676"/>
            <a:ext cx="8394124" cy="147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小数的性质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小数的末尾添上“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或去掉“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小数的大小不变。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464156" y="2564904"/>
            <a:ext cx="8628966" cy="147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在化简小数的时候应用小数的基本性质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是将小数末尾的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小数里的其他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不可以去掉。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64156" y="4149080"/>
            <a:ext cx="8560748" cy="1478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小数的改写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是在小数的末尾添上或者去掉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使小数达到题目要求。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4348" y="764704"/>
            <a:ext cx="900834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小数部分最大的计数单位是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18031" y="900009"/>
            <a:ext cx="805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0.1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14348" y="1340768"/>
            <a:ext cx="900834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比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小的小数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它的整数部分一定是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829486" y="147157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0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14348" y="1916832"/>
            <a:ext cx="9008349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3.5.6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里面有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91246" y="20521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54908" y="205213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4349" y="2671074"/>
            <a:ext cx="84296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4.2.4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里面有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0.1,0.46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里面有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0.01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58070" y="270020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24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43140" y="2700209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46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14349" y="3645024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5.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一个数的十位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十分位和千分位都是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5,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其余各位上都是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0,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这个小数是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04064" y="4108332"/>
            <a:ext cx="1425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50.505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14349" y="4759306"/>
            <a:ext cx="842965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6.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小数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3.05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读作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),3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),5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表示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　　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850347" y="4763082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三点零五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870119" y="5255525"/>
            <a:ext cx="16305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个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0.01</a:t>
            </a:r>
            <a:endParaRPr lang="en-US" altLang="zh-CN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71538" y="5214950"/>
            <a:ext cx="1215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</a:rPr>
              <a:t>个一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4" grpId="0"/>
      <p:bldP spid="26" grpId="0"/>
      <p:bldP spid="28" grpId="0"/>
      <p:bldP spid="38" grpId="0"/>
      <p:bldP spid="41" grpId="0"/>
      <p:bldP spid="42" grpId="0"/>
      <p:bldP spid="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025" name="Picture 1" descr="C:\Users\AA\Documents\Tencent Files\704695030\Image\C2C\GEZO9KQFOOX@~G2H5H2MDZ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8455" y="2708920"/>
            <a:ext cx="1352550" cy="2495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5" name="矩形 14"/>
          <p:cNvSpPr/>
          <p:nvPr/>
        </p:nvSpPr>
        <p:spPr>
          <a:xfrm flipH="1">
            <a:off x="500034" y="1415678"/>
            <a:ext cx="814393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给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下面的物品加上价签（以元为单位，用两位小数表示）。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25980" y="886706"/>
            <a:ext cx="36888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41</a:t>
            </a:r>
            <a:r>
              <a:rPr lang="zh-CN" altLang="en-US" sz="3200" dirty="0">
                <a:latin typeface="+mn-ea"/>
                <a:ea typeface="+mn-ea"/>
              </a:rPr>
              <a:t>页第</a:t>
            </a:r>
            <a:r>
              <a:rPr lang="en-US" altLang="zh-CN" sz="3200" dirty="0">
                <a:latin typeface="+mn-ea"/>
                <a:ea typeface="+mn-ea"/>
              </a:rPr>
              <a:t>5</a:t>
            </a:r>
            <a:r>
              <a:rPr lang="zh-CN" altLang="en-US" sz="3200" dirty="0">
                <a:latin typeface="+mn-ea"/>
                <a:ea typeface="+mn-ea"/>
              </a:rPr>
              <a:t>题。</a:t>
            </a:r>
            <a:endParaRPr lang="zh-CN" altLang="zh-CN" sz="3200" dirty="0"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67544" y="4581128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角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39552" y="5233556"/>
            <a:ext cx="1332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3.30</a:t>
            </a:r>
            <a:r>
              <a:rPr lang="zh-CN" altLang="en-US" sz="3200" dirty="0">
                <a:solidFill>
                  <a:srgbClr val="FF0000"/>
                </a:solidFill>
                <a:latin typeface="+mn-lt"/>
              </a:rPr>
              <a:t>元</a:t>
            </a:r>
          </a:p>
        </p:txBody>
      </p:sp>
      <p:sp>
        <p:nvSpPr>
          <p:cNvPr id="44" name="矩形 43"/>
          <p:cNvSpPr/>
          <p:nvPr/>
        </p:nvSpPr>
        <p:spPr>
          <a:xfrm>
            <a:off x="2987824" y="4585484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角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771800" y="5237912"/>
            <a:ext cx="1332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0.60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元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76056" y="4585484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860032" y="5237912"/>
            <a:ext cx="1332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8.00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元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020272" y="4589840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元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分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092280" y="5242268"/>
            <a:ext cx="13324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</a:rPr>
              <a:t>1.03</a:t>
            </a:r>
            <a:r>
              <a:rPr lang="zh-CN" altLang="en-US" sz="3200" dirty="0" smtClean="0">
                <a:solidFill>
                  <a:srgbClr val="FF0000"/>
                </a:solidFill>
                <a:latin typeface="+mn-lt"/>
              </a:rPr>
              <a:t>元</a:t>
            </a:r>
            <a:endParaRPr lang="zh-CN" altLang="en-US" sz="32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5242268"/>
            <a:ext cx="1512168" cy="584775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699792" y="5233556"/>
            <a:ext cx="1512168" cy="584775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716016" y="5233556"/>
            <a:ext cx="1512168" cy="584775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7020272" y="5233556"/>
            <a:ext cx="1512168" cy="584775"/>
          </a:xfrm>
          <a:prstGeom prst="rect">
            <a:avLst/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481" y="2852936"/>
            <a:ext cx="8855007" cy="1413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7" grpId="0"/>
      <p:bldP spid="4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28596" y="509771"/>
            <a:ext cx="57604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化简下面各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28" y="1354704"/>
            <a:ext cx="21397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100.450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539554" y="1354704"/>
            <a:ext cx="19046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120.00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3529" y="2587551"/>
            <a:ext cx="21397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108.050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539554" y="2596262"/>
            <a:ext cx="19046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0.070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63090" y="3811853"/>
            <a:ext cx="19046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2.030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038507" y="1354704"/>
            <a:ext cx="2253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</a:rPr>
              <a:t>=100.45</a:t>
            </a:r>
            <a:endParaRPr lang="zh-CN" altLang="en-US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156176" y="1354704"/>
            <a:ext cx="14651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</a:rPr>
              <a:t>=120</a:t>
            </a:r>
            <a:endParaRPr lang="zh-CN" altLang="en-US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038507" y="2587551"/>
            <a:ext cx="22533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</a:rPr>
              <a:t>=108.05</a:t>
            </a:r>
            <a:endParaRPr lang="zh-CN" altLang="en-US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940152" y="2587551"/>
            <a:ext cx="1628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</a:rPr>
              <a:t>=0.07</a:t>
            </a:r>
            <a:endParaRPr lang="zh-CN" altLang="en-US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691680" y="3762326"/>
            <a:ext cx="1628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</a:rPr>
              <a:t>=2.03</a:t>
            </a:r>
            <a:endParaRPr lang="zh-CN" altLang="en-US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539554" y="3811853"/>
            <a:ext cx="19046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2.0090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087217" y="3811687"/>
            <a:ext cx="194116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</a:rPr>
              <a:t>=2.009</a:t>
            </a:r>
            <a:endParaRPr lang="zh-CN" altLang="en-US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63090" y="5013342"/>
            <a:ext cx="19046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30.20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91680" y="4963815"/>
            <a:ext cx="1628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</a:rPr>
              <a:t>=30.2</a:t>
            </a:r>
            <a:endParaRPr lang="zh-CN" altLang="en-US" sz="44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539554" y="5013342"/>
            <a:ext cx="19046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4.080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5868144" y="5013176"/>
            <a:ext cx="1628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+mn-lt"/>
              </a:rPr>
              <a:t>=4.08</a:t>
            </a:r>
            <a:endParaRPr lang="zh-CN" altLang="en-US" sz="44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/>
      <p:bldP spid="48" grpId="0"/>
      <p:bldP spid="49" grpId="0"/>
      <p:bldP spid="51" grpId="0"/>
      <p:bldP spid="53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5" name="Text Box 4"/>
          <p:cNvSpPr txBox="1">
            <a:spLocks noChangeArrowheads="1"/>
          </p:cNvSpPr>
          <p:nvPr/>
        </p:nvSpPr>
        <p:spPr bwMode="auto">
          <a:xfrm>
            <a:off x="428596" y="548680"/>
            <a:ext cx="723902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重点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不改变数的大小，把下面各数写成三位小数。</a:t>
            </a:r>
          </a:p>
        </p:txBody>
      </p:sp>
      <p:sp>
        <p:nvSpPr>
          <p:cNvPr id="20" name="矩形 19"/>
          <p:cNvSpPr/>
          <p:nvPr/>
        </p:nvSpPr>
        <p:spPr>
          <a:xfrm>
            <a:off x="467544" y="1977118"/>
            <a:ext cx="13681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10.8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644007" y="1977118"/>
            <a:ext cx="2149953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8.18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7543" y="3048527"/>
            <a:ext cx="1759053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2.80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4007" y="3057238"/>
            <a:ext cx="2149953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12.15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543" y="4209366"/>
            <a:ext cx="2149953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30.04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437605" y="1977118"/>
            <a:ext cx="2543599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=10.800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93175" y="1977118"/>
            <a:ext cx="2191168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=8.180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7605" y="3048527"/>
            <a:ext cx="2191168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=2.800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44825" y="3048527"/>
            <a:ext cx="2543599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=12.150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68361" y="4200489"/>
            <a:ext cx="2543599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=30.040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44007" y="4200655"/>
            <a:ext cx="2149953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2.09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621167" y="4200489"/>
            <a:ext cx="2191168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=2.090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7543" y="5289486"/>
            <a:ext cx="2149953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20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92297" y="5289320"/>
            <a:ext cx="2543599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=20.000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44007" y="5280775"/>
            <a:ext cx="2149953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j-ea"/>
              </a:rPr>
              <a:t>3.8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492419" y="5280609"/>
            <a:ext cx="2191168" cy="73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+mn-lt"/>
              </a:rPr>
              <a:t>=3.800</a:t>
            </a:r>
            <a:endParaRPr lang="zh-CN" altLang="en-US" sz="4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  <p:bldP spid="34" grpId="0"/>
      <p:bldP spid="36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179734" y="476672"/>
            <a:ext cx="41042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（易错题）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判断。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 flipH="1">
            <a:off x="107504" y="1196752"/>
            <a:ext cx="9180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(1)9.3=9.30=9.300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 flipH="1">
            <a:off x="107504" y="1997551"/>
            <a:ext cx="96490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小数点后面添上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或者去掉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0,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小数的大小不变。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    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                     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107504" y="3420289"/>
            <a:ext cx="9649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(3)30.00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=30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元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             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	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107504" y="4369603"/>
            <a:ext cx="9180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把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7.08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改成三位小数是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7.008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 flipH="1">
            <a:off x="107504" y="5406315"/>
            <a:ext cx="9649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(5)7.0300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化简是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	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7884368" y="1340768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sym typeface="Arial" panose="020B0604020202020204" pitchFamily="34" charset="0"/>
              </a:rPr>
              <a:t>√</a:t>
            </a:r>
            <a:endParaRPr lang="zh-CN" altLang="en-US" sz="3200" dirty="0">
              <a:solidFill>
                <a:srgbClr val="FF0000"/>
              </a:solidFill>
              <a:sym typeface="Arial" panose="020B0604020202020204" pitchFamily="34" charset="0"/>
            </a:endParaRPr>
          </a:p>
        </p:txBody>
      </p:sp>
      <p:sp>
        <p:nvSpPr>
          <p:cNvPr id="21" name="Text Box 8"/>
          <p:cNvSpPr txBox="1">
            <a:spLocks noChangeArrowheads="1"/>
          </p:cNvSpPr>
          <p:nvPr/>
        </p:nvSpPr>
        <p:spPr bwMode="auto">
          <a:xfrm>
            <a:off x="7884368" y="2916233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7961188" y="3567211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√</a:t>
            </a:r>
            <a:endParaRPr lang="zh-CN" altLang="en-US" sz="3200" dirty="0"/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7961188" y="4572417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sym typeface="宋体" panose="02010600030101010101" pitchFamily="2" charset="-122"/>
              </a:rPr>
              <a:t>×</a:t>
            </a:r>
          </a:p>
        </p:txBody>
      </p:sp>
      <p:sp>
        <p:nvSpPr>
          <p:cNvPr id="27" name="Text Box 11"/>
          <p:cNvSpPr txBox="1">
            <a:spLocks noChangeArrowheads="1"/>
          </p:cNvSpPr>
          <p:nvPr/>
        </p:nvSpPr>
        <p:spPr bwMode="auto">
          <a:xfrm>
            <a:off x="7961188" y="5580529"/>
            <a:ext cx="10033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sym typeface="Arial" panose="020B0604020202020204" pitchFamily="34" charset="0"/>
              </a:rPr>
              <a:t>×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7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714348" y="357166"/>
            <a:ext cx="707941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难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点</a:t>
            </a:r>
            <a:r>
              <a:rPr lang="zh-CN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选择。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将正确答案的序号填在括号里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6652" y="1988840"/>
            <a:ext cx="900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不改变数的大小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把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改写成三位小数是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110173" y="2627309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009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5135" y="2627308"/>
            <a:ext cx="10743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03152" y="3276273"/>
            <a:ext cx="15071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000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9501" y="3276273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9</a:t>
            </a:r>
            <a:r>
              <a:rPr lang="en-US" altLang="zh-CN" sz="3200" i="1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0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13538" y="197348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86652" y="4149080"/>
            <a:ext cx="900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(2)0.8×100÷1000,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结果是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10173" y="4787549"/>
            <a:ext cx="1301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A.0.08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85135" y="4787548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B.0.008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103152" y="5436513"/>
            <a:ext cx="1096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C.0.8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89501" y="5436513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D.8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269539" y="413010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571472" y="500042"/>
            <a:ext cx="7286676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</a:t>
            </a:r>
            <a:r>
              <a:rPr 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难点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商品的单价通常用以“元”为单位的两位小数表示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你能把下面商品的单价按要求表示出来吗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0195" y="2322747"/>
            <a:ext cx="6423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(1)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一支铅笔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单价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0195" y="3060249"/>
            <a:ext cx="72474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(2)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一个铅笔盒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单价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0344" y="3852337"/>
            <a:ext cx="6734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一个书包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60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单价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4572568" y="2331458"/>
            <a:ext cx="10803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0.50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5265425" y="3079925"/>
            <a:ext cx="132359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12.00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4789486" y="3855094"/>
            <a:ext cx="208756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60.00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7161" y="4641668"/>
            <a:ext cx="77636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一个小练习本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角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单价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7310" y="5433756"/>
            <a:ext cx="7661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(5)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一支圆珠笔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元零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分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单价　　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元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。 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6048724" y="4653136"/>
            <a:ext cx="12603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0.35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13"/>
          <p:cNvSpPr txBox="1">
            <a:spLocks noChangeArrowheads="1"/>
          </p:cNvSpPr>
          <p:nvPr/>
        </p:nvSpPr>
        <p:spPr bwMode="auto">
          <a:xfrm>
            <a:off x="6010588" y="5436513"/>
            <a:ext cx="11544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1.08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61306" y="2924944"/>
            <a:ext cx="12636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148856" y="3645024"/>
            <a:ext cx="12636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4677330" y="4437112"/>
            <a:ext cx="12636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829458" y="5229200"/>
            <a:ext cx="12636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868936" y="6021288"/>
            <a:ext cx="12636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2" grpId="0"/>
      <p:bldP spid="2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721251" y="787100"/>
            <a:ext cx="57951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中性笔每只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角、笔袋每个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元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标价牌该怎么填呢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43" t="15637" r="6341" b="15637"/>
          <a:stretch>
            <a:fillRect/>
          </a:stretch>
        </p:blipFill>
        <p:spPr>
          <a:xfrm>
            <a:off x="390227" y="4259184"/>
            <a:ext cx="2448272" cy="125552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648687">
            <a:off x="465896" y="2175461"/>
            <a:ext cx="1446038" cy="165907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395411" y="2358924"/>
            <a:ext cx="3093864" cy="1292143"/>
            <a:chOff x="1691680" y="2686912"/>
            <a:chExt cx="3093864" cy="129214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91680" y="2686912"/>
              <a:ext cx="3093864" cy="1292143"/>
            </a:xfrm>
            <a:prstGeom prst="rect">
              <a:avLst/>
            </a:prstGeom>
          </p:spPr>
        </p:pic>
        <p:sp>
          <p:nvSpPr>
            <p:cNvPr id="52" name="TextBox 14"/>
            <p:cNvSpPr txBox="1"/>
            <p:nvPr/>
          </p:nvSpPr>
          <p:spPr>
            <a:xfrm>
              <a:off x="1910632" y="2852936"/>
              <a:ext cx="129614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品名：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单价：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9" name="TextBox 14"/>
          <p:cNvSpPr txBox="1"/>
          <p:nvPr/>
        </p:nvSpPr>
        <p:spPr>
          <a:xfrm>
            <a:off x="2714555" y="252494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中性笔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751799" y="4191947"/>
            <a:ext cx="3093864" cy="1292143"/>
            <a:chOff x="1691680" y="2686912"/>
            <a:chExt cx="3093864" cy="1292143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691680" y="2686912"/>
              <a:ext cx="3093864" cy="1292143"/>
            </a:xfrm>
            <a:prstGeom prst="rect">
              <a:avLst/>
            </a:prstGeom>
          </p:spPr>
        </p:pic>
        <p:sp>
          <p:nvSpPr>
            <p:cNvPr id="26" name="TextBox 14"/>
            <p:cNvSpPr txBox="1"/>
            <p:nvPr/>
          </p:nvSpPr>
          <p:spPr>
            <a:xfrm>
              <a:off x="1910632" y="2852936"/>
              <a:ext cx="129614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 品名：</a:t>
              </a:r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单价：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7" name="TextBox 14"/>
          <p:cNvSpPr txBox="1"/>
          <p:nvPr/>
        </p:nvSpPr>
        <p:spPr>
          <a:xfrm>
            <a:off x="4070943" y="4357971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笔袋</a:t>
            </a:r>
            <a:endParaRPr lang="zh-CN" altLang="en-US" sz="32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20357" y="2780928"/>
            <a:ext cx="10695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i="1" dirty="0">
                <a:solidFill>
                  <a:schemeClr val="tx1"/>
                </a:solidFill>
                <a:latin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3200" dirty="0">
                <a:solidFill>
                  <a:schemeClr val="tx1"/>
                </a:solidFill>
                <a:ea typeface="华文楷体" pitchFamily="2" charset="-122"/>
                <a:cs typeface="Times New Roman" panose="02020603050405020304" pitchFamily="18" charset="0"/>
              </a:rPr>
              <a:t>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30606" y="2771169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dirty="0" smtClean="0">
                <a:solidFill>
                  <a:schemeClr val="tx1"/>
                </a:solidFill>
                <a:ea typeface="华文楷体" pitchFamily="2" charset="-122"/>
                <a:cs typeface="Times New Roman" panose="02020603050405020304" pitchFamily="18" charset="0"/>
              </a:rPr>
              <a:t>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76331" y="4581128"/>
            <a:ext cx="787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ea typeface="华文楷体" pitchFamily="2" charset="-122"/>
                <a:cs typeface="Times New Roman" panose="02020603050405020304" pitchFamily="18" charset="0"/>
              </a:rPr>
              <a:t>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86580" y="4581128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cs typeface="Times New Roman" panose="02020603050405020304" pitchFamily="18" charset="0"/>
              </a:rPr>
              <a:t>8.00</a:t>
            </a:r>
            <a:r>
              <a:rPr lang="zh-CN" altLang="zh-CN" sz="3200" dirty="0" smtClean="0">
                <a:solidFill>
                  <a:schemeClr val="tx1"/>
                </a:solidFill>
                <a:ea typeface="华文楷体" pitchFamily="2" charset="-122"/>
                <a:cs typeface="Times New Roman" panose="02020603050405020304" pitchFamily="18" charset="0"/>
              </a:rPr>
              <a:t>元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776181" y="2983359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cs typeface="Times New Roman" panose="02020603050405020304" pitchFamily="18" charset="0"/>
              </a:rPr>
              <a:t>50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元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48109" y="4819970"/>
            <a:ext cx="12618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楷体" pitchFamily="2" charset="-122"/>
                <a:cs typeface="Times New Roman" panose="02020603050405020304" pitchFamily="18" charset="0"/>
              </a:rPr>
              <a:t>8.00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元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02897" y="2708920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cs typeface="Times New Roman" panose="02020603050405020304" pitchFamily="18" charset="0"/>
              </a:rPr>
              <a:t>=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760763" y="4509120"/>
            <a:ext cx="52770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华文楷体" pitchFamily="2" charset="-122"/>
                <a:cs typeface="Times New Roman" panose="02020603050405020304" pitchFamily="18" charset="0"/>
              </a:rPr>
              <a:t>=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11960" y="1260017"/>
            <a:ext cx="119776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</a:t>
            </a:r>
            <a:endParaRPr lang="zh-CN" altLang="en-US" sz="32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2771800" y="2204864"/>
            <a:ext cx="39604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左大括号 5"/>
          <p:cNvSpPr/>
          <p:nvPr/>
        </p:nvSpPr>
        <p:spPr>
          <a:xfrm rot="5400000">
            <a:off x="4608843" y="-27416"/>
            <a:ext cx="288032" cy="3960440"/>
          </a:xfrm>
          <a:prstGeom prst="leftBrace">
            <a:avLst>
              <a:gd name="adj1" fmla="val 194659"/>
              <a:gd name="adj2" fmla="val 49314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4067944" y="2628169"/>
            <a:ext cx="1390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2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2771800" y="3573016"/>
            <a:ext cx="39604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左大括号 21"/>
          <p:cNvSpPr/>
          <p:nvPr/>
        </p:nvSpPr>
        <p:spPr>
          <a:xfrm rot="5400000">
            <a:off x="4608843" y="1340736"/>
            <a:ext cx="288032" cy="3960440"/>
          </a:xfrm>
          <a:prstGeom prst="leftBrace">
            <a:avLst>
              <a:gd name="adj1" fmla="val 194659"/>
              <a:gd name="adj2" fmla="val 49314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97628" y="3767692"/>
            <a:ext cx="15824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毫米</a:t>
            </a:r>
            <a:endParaRPr lang="zh-CN" altLang="en-US" sz="3200" dirty="0"/>
          </a:p>
        </p:txBody>
      </p:sp>
      <p:cxnSp>
        <p:nvCxnSpPr>
          <p:cNvPr id="24" name="直接连接符 23"/>
          <p:cNvCxnSpPr/>
          <p:nvPr/>
        </p:nvCxnSpPr>
        <p:spPr>
          <a:xfrm>
            <a:off x="2771800" y="4712539"/>
            <a:ext cx="39604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左大括号 24"/>
          <p:cNvSpPr/>
          <p:nvPr/>
        </p:nvSpPr>
        <p:spPr>
          <a:xfrm rot="5400000">
            <a:off x="4608843" y="2480259"/>
            <a:ext cx="288032" cy="3960440"/>
          </a:xfrm>
          <a:prstGeom prst="leftBrace">
            <a:avLst>
              <a:gd name="adj1" fmla="val 194659"/>
              <a:gd name="adj2" fmla="val 49314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24128" y="4901238"/>
            <a:ext cx="18085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毫米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3358" y="4901239"/>
            <a:ext cx="13436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分米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05026" y="490912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  <p:sp>
        <p:nvSpPr>
          <p:cNvPr id="10" name="矩形 9"/>
          <p:cNvSpPr/>
          <p:nvPr/>
        </p:nvSpPr>
        <p:spPr>
          <a:xfrm>
            <a:off x="3461547" y="4909193"/>
            <a:ext cx="15760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厘米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2921" y="4909121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2771800" y="2204864"/>
            <a:ext cx="39604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771800" y="2204864"/>
            <a:ext cx="3960440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2483768" y="5662989"/>
            <a:ext cx="38908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三条线段长度相等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2393634" y="576915"/>
            <a:ext cx="36366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比较它们的</a:t>
            </a:r>
            <a:r>
              <a:rPr lang="zh-CN" altLang="en-US" sz="32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大小。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AutoShape 8"/>
          <p:cNvSpPr>
            <a:spLocks noChangeArrowheads="1"/>
          </p:cNvSpPr>
          <p:nvPr/>
        </p:nvSpPr>
        <p:spPr bwMode="auto">
          <a:xfrm>
            <a:off x="863250" y="541709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20" grpId="0"/>
      <p:bldP spid="22" grpId="0" animBg="1"/>
      <p:bldP spid="23" grpId="0"/>
      <p:bldP spid="25" grpId="0" animBg="1"/>
      <p:bldP spid="7" grpId="0"/>
      <p:bldP spid="8" grpId="0"/>
      <p:bldP spid="9" grpId="0"/>
      <p:bldP spid="10" grpId="0"/>
      <p:bldP spid="11" grpId="0"/>
      <p:bldP spid="26" grpId="0"/>
      <p:bldP spid="2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2519152" y="2641030"/>
            <a:ext cx="28103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       米，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2116851" y="590657"/>
            <a:ext cx="612117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分米、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厘米、</a:t>
            </a:r>
            <a:r>
              <a: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毫米都写成用米作单位的小数的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形式。</a:t>
            </a:r>
            <a:endParaRPr lang="en-US" altLang="zh-CN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AutoShape 8"/>
          <p:cNvSpPr>
            <a:spLocks noChangeArrowheads="1"/>
          </p:cNvSpPr>
          <p:nvPr/>
        </p:nvSpPr>
        <p:spPr bwMode="auto">
          <a:xfrm>
            <a:off x="863250" y="541709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18434" y="4293096"/>
            <a:ext cx="18101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0.100</a:t>
            </a:r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</a:t>
            </a:r>
          </a:p>
        </p:txBody>
      </p:sp>
      <p:sp>
        <p:nvSpPr>
          <p:cNvPr id="8" name="矩形 7"/>
          <p:cNvSpPr/>
          <p:nvPr/>
        </p:nvSpPr>
        <p:spPr>
          <a:xfrm>
            <a:off x="1547664" y="4293097"/>
            <a:ext cx="13452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</a:t>
            </a:r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</a:t>
            </a:r>
            <a:endParaRPr lang="zh-CN" altLang="en-US" sz="36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9332" y="430097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  <p:sp>
        <p:nvSpPr>
          <p:cNvPr id="10" name="矩形 9"/>
          <p:cNvSpPr/>
          <p:nvPr/>
        </p:nvSpPr>
        <p:spPr>
          <a:xfrm>
            <a:off x="3455853" y="4301051"/>
            <a:ext cx="1577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0.10</a:t>
            </a:r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米</a:t>
            </a:r>
          </a:p>
        </p:txBody>
      </p:sp>
      <p:sp>
        <p:nvSpPr>
          <p:cNvPr id="11" name="矩形 10"/>
          <p:cNvSpPr/>
          <p:nvPr/>
        </p:nvSpPr>
        <p:spPr>
          <a:xfrm>
            <a:off x="5037227" y="4300979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</a:p>
        </p:txBody>
      </p:sp>
      <p:sp>
        <p:nvSpPr>
          <p:cNvPr id="51" name="矩形 50"/>
          <p:cNvSpPr/>
          <p:nvPr/>
        </p:nvSpPr>
        <p:spPr>
          <a:xfrm>
            <a:off x="755576" y="1694667"/>
            <a:ext cx="17860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分米是</a:t>
            </a:r>
          </a:p>
        </p:txBody>
      </p:sp>
      <p:sp>
        <p:nvSpPr>
          <p:cNvPr id="55" name="TextBox 16"/>
          <p:cNvSpPr txBox="1"/>
          <p:nvPr/>
        </p:nvSpPr>
        <p:spPr>
          <a:xfrm>
            <a:off x="2482949" y="1484784"/>
            <a:ext cx="401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TextBox 17"/>
          <p:cNvSpPr txBox="1"/>
          <p:nvPr/>
        </p:nvSpPr>
        <p:spPr>
          <a:xfrm>
            <a:off x="2370347" y="1918573"/>
            <a:ext cx="6174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479431" y="1988840"/>
            <a:ext cx="436385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2879408" y="172496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米，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668086" y="1724965"/>
            <a:ext cx="25651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写成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0.1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55576" y="2622021"/>
            <a:ext cx="20024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zh-CN" altLang="en-US" sz="36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</a:p>
        </p:txBody>
      </p:sp>
      <p:sp>
        <p:nvSpPr>
          <p:cNvPr id="63" name="TextBox 16"/>
          <p:cNvSpPr txBox="1"/>
          <p:nvPr/>
        </p:nvSpPr>
        <p:spPr>
          <a:xfrm>
            <a:off x="3702828" y="2443738"/>
            <a:ext cx="401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4" name="TextBox 17"/>
          <p:cNvSpPr txBox="1"/>
          <p:nvPr/>
        </p:nvSpPr>
        <p:spPr>
          <a:xfrm>
            <a:off x="3450085" y="2854677"/>
            <a:ext cx="8338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522761" y="2956331"/>
            <a:ext cx="761207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4959202" y="2652319"/>
            <a:ext cx="2781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写成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0.10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734795" y="3554284"/>
            <a:ext cx="3257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个         米，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55576" y="3535275"/>
            <a:ext cx="22188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毫米</a:t>
            </a:r>
            <a:r>
              <a:rPr lang="zh-CN" altLang="en-US" sz="36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</a:p>
        </p:txBody>
      </p:sp>
      <p:sp>
        <p:nvSpPr>
          <p:cNvPr id="74" name="TextBox 16"/>
          <p:cNvSpPr txBox="1"/>
          <p:nvPr/>
        </p:nvSpPr>
        <p:spPr>
          <a:xfrm>
            <a:off x="4314563" y="3356992"/>
            <a:ext cx="4010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5" name="TextBox 17"/>
          <p:cNvSpPr txBox="1"/>
          <p:nvPr/>
        </p:nvSpPr>
        <p:spPr>
          <a:xfrm>
            <a:off x="3953760" y="3767931"/>
            <a:ext cx="10502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1000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4026436" y="3869585"/>
            <a:ext cx="905223" cy="0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5534503" y="3565573"/>
            <a:ext cx="29979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写成</a:t>
            </a:r>
            <a:r>
              <a:rPr lang="en-US" altLang="zh-CN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0.100</a:t>
            </a:r>
            <a:r>
              <a:rPr lang="zh-CN" altLang="en-US" sz="36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米。</a:t>
            </a:r>
            <a:endParaRPr lang="zh-CN" altLang="en-US" sz="36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536074" y="5590981"/>
            <a:ext cx="6852350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i="1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100</a:t>
            </a:r>
            <a:r>
              <a:rPr lang="zh-CN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i="1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比较</a:t>
            </a:r>
            <a:r>
              <a:rPr lang="en-US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末尾添上了</a:t>
            </a:r>
            <a:r>
              <a:rPr lang="en-US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526102" y="5047804"/>
            <a:ext cx="6862322" cy="646331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0.10</a:t>
            </a:r>
            <a:r>
              <a:rPr lang="zh-CN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en-US" altLang="zh-CN" sz="3600" i="1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比较</a:t>
            </a:r>
            <a:r>
              <a:rPr lang="en-US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末尾添上了一个</a:t>
            </a:r>
            <a:r>
              <a:rPr lang="en-US" altLang="zh-CN" sz="3600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3600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/>
          </a:p>
        </p:txBody>
      </p:sp>
      <p:sp>
        <p:nvSpPr>
          <p:cNvPr id="61" name="矩形 60"/>
          <p:cNvSpPr/>
          <p:nvPr/>
        </p:nvSpPr>
        <p:spPr>
          <a:xfrm>
            <a:off x="203475" y="508856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ea typeface="华文楷体" pitchFamily="2" charset="-122"/>
                <a:cs typeface="Times New Roman" panose="02020603050405020304" pitchFamily="18" charset="0"/>
              </a:rPr>
              <a:t>发现：</a:t>
            </a:r>
            <a:endParaRPr lang="zh-CN" altLang="en-US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7" grpId="0"/>
      <p:bldP spid="8" grpId="0"/>
      <p:bldP spid="9" grpId="0"/>
      <p:bldP spid="10" grpId="0"/>
      <p:bldP spid="11" grpId="0"/>
      <p:bldP spid="51" grpId="0"/>
      <p:bldP spid="55" grpId="0"/>
      <p:bldP spid="56" grpId="0"/>
      <p:bldP spid="59" grpId="0"/>
      <p:bldP spid="60" grpId="0"/>
      <p:bldP spid="62" grpId="0"/>
      <p:bldP spid="63" grpId="0"/>
      <p:bldP spid="64" grpId="0"/>
      <p:bldP spid="67" grpId="0"/>
      <p:bldP spid="71" grpId="0"/>
      <p:bldP spid="73" grpId="0"/>
      <p:bldP spid="74" grpId="0"/>
      <p:bldP spid="75" grpId="0"/>
      <p:bldP spid="77" grpId="0"/>
      <p:bldP spid="46" grpId="0" animBg="1"/>
      <p:bldP spid="58" grpId="0" animBg="1"/>
      <p:bldP spid="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143508" y="1412776"/>
            <a:ext cx="8532948" cy="185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把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改写成以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0.01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为计数单位的数是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zh-CN" altLang="en-US" sz="40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6" name="TextBox 14"/>
          <p:cNvSpPr txBox="1"/>
          <p:nvPr/>
        </p:nvSpPr>
        <p:spPr>
          <a:xfrm>
            <a:off x="133244" y="3501008"/>
            <a:ext cx="8532948" cy="927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(2)0.8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表示有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个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)</a:t>
            </a:r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80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89735" y="2564765"/>
            <a:ext cx="323342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10.00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98975" y="3756025"/>
            <a:ext cx="215582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0.1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98" r="5607" b="13960"/>
          <a:stretch>
            <a:fillRect/>
          </a:stretch>
        </p:blipFill>
        <p:spPr>
          <a:xfrm>
            <a:off x="5149954" y="3101781"/>
            <a:ext cx="3526317" cy="284771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8" name="Rectangle 16"/>
          <p:cNvSpPr>
            <a:spLocks noChangeArrowheads="1"/>
          </p:cNvSpPr>
          <p:nvPr/>
        </p:nvSpPr>
        <p:spPr bwMode="auto">
          <a:xfrm>
            <a:off x="1187450" y="1875597"/>
            <a:ext cx="2540000" cy="266382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8689" name="Group 17"/>
          <p:cNvGrpSpPr/>
          <p:nvPr/>
        </p:nvGrpSpPr>
        <p:grpSpPr bwMode="auto">
          <a:xfrm rot="5400000">
            <a:off x="1108075" y="2191510"/>
            <a:ext cx="2663825" cy="2032000"/>
            <a:chOff x="476" y="926"/>
            <a:chExt cx="1724" cy="1380"/>
          </a:xfrm>
        </p:grpSpPr>
        <p:sp>
          <p:nvSpPr>
            <p:cNvPr id="28690" name="Line 18"/>
            <p:cNvSpPr>
              <a:spLocks noChangeShapeType="1"/>
            </p:cNvSpPr>
            <p:nvPr/>
          </p:nvSpPr>
          <p:spPr bwMode="auto">
            <a:xfrm>
              <a:off x="476" y="926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91" name="Line 19"/>
            <p:cNvSpPr>
              <a:spLocks noChangeShapeType="1"/>
            </p:cNvSpPr>
            <p:nvPr/>
          </p:nvSpPr>
          <p:spPr bwMode="auto">
            <a:xfrm>
              <a:off x="476" y="1099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92" name="Line 20"/>
            <p:cNvSpPr>
              <a:spLocks noChangeShapeType="1"/>
            </p:cNvSpPr>
            <p:nvPr/>
          </p:nvSpPr>
          <p:spPr bwMode="auto">
            <a:xfrm>
              <a:off x="476" y="1271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93" name="Line 21"/>
            <p:cNvSpPr>
              <a:spLocks noChangeShapeType="1"/>
            </p:cNvSpPr>
            <p:nvPr/>
          </p:nvSpPr>
          <p:spPr bwMode="auto">
            <a:xfrm>
              <a:off x="476" y="1444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94" name="Line 22"/>
            <p:cNvSpPr>
              <a:spLocks noChangeShapeType="1"/>
            </p:cNvSpPr>
            <p:nvPr/>
          </p:nvSpPr>
          <p:spPr bwMode="auto">
            <a:xfrm>
              <a:off x="476" y="1616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>
              <a:off x="476" y="1788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96" name="Line 24"/>
            <p:cNvSpPr>
              <a:spLocks noChangeShapeType="1"/>
            </p:cNvSpPr>
            <p:nvPr/>
          </p:nvSpPr>
          <p:spPr bwMode="auto">
            <a:xfrm>
              <a:off x="476" y="1961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97" name="Line 25"/>
            <p:cNvSpPr>
              <a:spLocks noChangeShapeType="1"/>
            </p:cNvSpPr>
            <p:nvPr/>
          </p:nvSpPr>
          <p:spPr bwMode="auto">
            <a:xfrm>
              <a:off x="476" y="2133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98" name="Line 26"/>
            <p:cNvSpPr>
              <a:spLocks noChangeShapeType="1"/>
            </p:cNvSpPr>
            <p:nvPr/>
          </p:nvSpPr>
          <p:spPr bwMode="auto">
            <a:xfrm>
              <a:off x="476" y="2306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699" name="Rectangle 27"/>
          <p:cNvSpPr>
            <a:spLocks noChangeArrowheads="1"/>
          </p:cNvSpPr>
          <p:nvPr/>
        </p:nvSpPr>
        <p:spPr bwMode="auto">
          <a:xfrm>
            <a:off x="4643438" y="1802572"/>
            <a:ext cx="2736850" cy="273685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8701" name="Group 29"/>
          <p:cNvGrpSpPr/>
          <p:nvPr/>
        </p:nvGrpSpPr>
        <p:grpSpPr bwMode="auto">
          <a:xfrm rot="5400000">
            <a:off x="4659313" y="2075622"/>
            <a:ext cx="2736850" cy="2190750"/>
            <a:chOff x="476" y="926"/>
            <a:chExt cx="1724" cy="1380"/>
          </a:xfrm>
        </p:grpSpPr>
        <p:sp>
          <p:nvSpPr>
            <p:cNvPr id="28702" name="Line 30"/>
            <p:cNvSpPr>
              <a:spLocks noChangeShapeType="1"/>
            </p:cNvSpPr>
            <p:nvPr/>
          </p:nvSpPr>
          <p:spPr bwMode="auto">
            <a:xfrm>
              <a:off x="476" y="926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03" name="Line 31"/>
            <p:cNvSpPr>
              <a:spLocks noChangeShapeType="1"/>
            </p:cNvSpPr>
            <p:nvPr/>
          </p:nvSpPr>
          <p:spPr bwMode="auto">
            <a:xfrm>
              <a:off x="476" y="1099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04" name="Line 32"/>
            <p:cNvSpPr>
              <a:spLocks noChangeShapeType="1"/>
            </p:cNvSpPr>
            <p:nvPr/>
          </p:nvSpPr>
          <p:spPr bwMode="auto">
            <a:xfrm>
              <a:off x="476" y="1271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05" name="Line 33"/>
            <p:cNvSpPr>
              <a:spLocks noChangeShapeType="1"/>
            </p:cNvSpPr>
            <p:nvPr/>
          </p:nvSpPr>
          <p:spPr bwMode="auto">
            <a:xfrm>
              <a:off x="476" y="1444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06" name="Line 34"/>
            <p:cNvSpPr>
              <a:spLocks noChangeShapeType="1"/>
            </p:cNvSpPr>
            <p:nvPr/>
          </p:nvSpPr>
          <p:spPr bwMode="auto">
            <a:xfrm>
              <a:off x="476" y="1616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07" name="Line 35"/>
            <p:cNvSpPr>
              <a:spLocks noChangeShapeType="1"/>
            </p:cNvSpPr>
            <p:nvPr/>
          </p:nvSpPr>
          <p:spPr bwMode="auto">
            <a:xfrm>
              <a:off x="476" y="1788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08" name="Line 36"/>
            <p:cNvSpPr>
              <a:spLocks noChangeShapeType="1"/>
            </p:cNvSpPr>
            <p:nvPr/>
          </p:nvSpPr>
          <p:spPr bwMode="auto">
            <a:xfrm>
              <a:off x="476" y="1961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09" name="Line 37"/>
            <p:cNvSpPr>
              <a:spLocks noChangeShapeType="1"/>
            </p:cNvSpPr>
            <p:nvPr/>
          </p:nvSpPr>
          <p:spPr bwMode="auto">
            <a:xfrm>
              <a:off x="476" y="2133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10" name="Line 38"/>
            <p:cNvSpPr>
              <a:spLocks noChangeShapeType="1"/>
            </p:cNvSpPr>
            <p:nvPr/>
          </p:nvSpPr>
          <p:spPr bwMode="auto">
            <a:xfrm>
              <a:off x="476" y="2306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711" name="Group 39"/>
          <p:cNvGrpSpPr/>
          <p:nvPr/>
        </p:nvGrpSpPr>
        <p:grpSpPr bwMode="auto">
          <a:xfrm>
            <a:off x="4643438" y="2075622"/>
            <a:ext cx="2736850" cy="2190750"/>
            <a:chOff x="476" y="926"/>
            <a:chExt cx="1724" cy="1380"/>
          </a:xfrm>
        </p:grpSpPr>
        <p:sp>
          <p:nvSpPr>
            <p:cNvPr id="28712" name="Line 40"/>
            <p:cNvSpPr>
              <a:spLocks noChangeShapeType="1"/>
            </p:cNvSpPr>
            <p:nvPr/>
          </p:nvSpPr>
          <p:spPr bwMode="auto">
            <a:xfrm>
              <a:off x="476" y="926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13" name="Line 41"/>
            <p:cNvSpPr>
              <a:spLocks noChangeShapeType="1"/>
            </p:cNvSpPr>
            <p:nvPr/>
          </p:nvSpPr>
          <p:spPr bwMode="auto">
            <a:xfrm>
              <a:off x="476" y="1099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14" name="Line 42"/>
            <p:cNvSpPr>
              <a:spLocks noChangeShapeType="1"/>
            </p:cNvSpPr>
            <p:nvPr/>
          </p:nvSpPr>
          <p:spPr bwMode="auto">
            <a:xfrm>
              <a:off x="476" y="1271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15" name="Line 43"/>
            <p:cNvSpPr>
              <a:spLocks noChangeShapeType="1"/>
            </p:cNvSpPr>
            <p:nvPr/>
          </p:nvSpPr>
          <p:spPr bwMode="auto">
            <a:xfrm>
              <a:off x="476" y="1444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16" name="Line 44"/>
            <p:cNvSpPr>
              <a:spLocks noChangeShapeType="1"/>
            </p:cNvSpPr>
            <p:nvPr/>
          </p:nvSpPr>
          <p:spPr bwMode="auto">
            <a:xfrm>
              <a:off x="476" y="1616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17" name="Line 45"/>
            <p:cNvSpPr>
              <a:spLocks noChangeShapeType="1"/>
            </p:cNvSpPr>
            <p:nvPr/>
          </p:nvSpPr>
          <p:spPr bwMode="auto">
            <a:xfrm>
              <a:off x="476" y="1788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18" name="Line 46"/>
            <p:cNvSpPr>
              <a:spLocks noChangeShapeType="1"/>
            </p:cNvSpPr>
            <p:nvPr/>
          </p:nvSpPr>
          <p:spPr bwMode="auto">
            <a:xfrm>
              <a:off x="476" y="1961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19" name="Line 47"/>
            <p:cNvSpPr>
              <a:spLocks noChangeShapeType="1"/>
            </p:cNvSpPr>
            <p:nvPr/>
          </p:nvSpPr>
          <p:spPr bwMode="auto">
            <a:xfrm>
              <a:off x="476" y="2133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720" name="Line 48"/>
            <p:cNvSpPr>
              <a:spLocks noChangeShapeType="1"/>
            </p:cNvSpPr>
            <p:nvPr/>
          </p:nvSpPr>
          <p:spPr bwMode="auto">
            <a:xfrm>
              <a:off x="476" y="2306"/>
              <a:ext cx="172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8721" name="Text Box 49"/>
          <p:cNvSpPr txBox="1">
            <a:spLocks noChangeArrowheads="1"/>
          </p:cNvSpPr>
          <p:nvPr/>
        </p:nvSpPr>
        <p:spPr bwMode="auto">
          <a:xfrm>
            <a:off x="2090045" y="839818"/>
            <a:ext cx="5492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比较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0.3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0.30</a:t>
            </a:r>
            <a:r>
              <a:rPr lang="zh-CN" altLang="en-US" sz="3600" b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的大小。</a:t>
            </a:r>
            <a:endParaRPr lang="zh-CN" altLang="en-US" sz="3200" b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722" name="Text Box 50"/>
          <p:cNvSpPr txBox="1">
            <a:spLocks noChangeArrowheads="1"/>
          </p:cNvSpPr>
          <p:nvPr/>
        </p:nvSpPr>
        <p:spPr bwMode="auto">
          <a:xfrm>
            <a:off x="2081269" y="4826759"/>
            <a:ext cx="169420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宋体" panose="02010600030101010101" pitchFamily="2" charset="-122"/>
              </a:rPr>
              <a:t>0.3</a:t>
            </a:r>
            <a:endParaRPr lang="zh-CN" altLang="en-US" sz="4400" b="1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8723" name="Text Box 51"/>
          <p:cNvSpPr txBox="1">
            <a:spLocks noChangeArrowheads="1"/>
          </p:cNvSpPr>
          <p:nvPr/>
        </p:nvSpPr>
        <p:spPr bwMode="auto">
          <a:xfrm>
            <a:off x="5290275" y="4826759"/>
            <a:ext cx="169420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宋体" panose="02010600030101010101" pitchFamily="2" charset="-122"/>
              </a:rPr>
              <a:t>0.30</a:t>
            </a:r>
            <a:endParaRPr lang="zh-CN" altLang="en-US" sz="4400" b="1" dirty="0">
              <a:solidFill>
                <a:schemeClr val="tx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8724" name="Rectangle 52"/>
          <p:cNvSpPr>
            <a:spLocks noChangeArrowheads="1"/>
          </p:cNvSpPr>
          <p:nvPr/>
        </p:nvSpPr>
        <p:spPr bwMode="auto">
          <a:xfrm>
            <a:off x="1199197" y="1842805"/>
            <a:ext cx="720725" cy="2663825"/>
          </a:xfrm>
          <a:prstGeom prst="rect">
            <a:avLst/>
          </a:prstGeom>
          <a:solidFill>
            <a:srgbClr val="FFFF00">
              <a:alpha val="39000"/>
            </a:srgbClr>
          </a:solidFill>
          <a:ln w="63500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725" name="Rectangle 53"/>
          <p:cNvSpPr>
            <a:spLocks noChangeArrowheads="1"/>
          </p:cNvSpPr>
          <p:nvPr/>
        </p:nvSpPr>
        <p:spPr bwMode="auto">
          <a:xfrm>
            <a:off x="4660901" y="1769780"/>
            <a:ext cx="792162" cy="2736850"/>
          </a:xfrm>
          <a:prstGeom prst="rect">
            <a:avLst/>
          </a:prstGeom>
          <a:solidFill>
            <a:srgbClr val="FFFF00">
              <a:alpha val="39000"/>
            </a:srgbClr>
          </a:solidFill>
          <a:ln w="63500">
            <a:solidFill>
              <a:srgbClr val="FFCC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726" name="Text Box 54"/>
          <p:cNvSpPr txBox="1">
            <a:spLocks noChangeArrowheads="1"/>
          </p:cNvSpPr>
          <p:nvPr/>
        </p:nvSpPr>
        <p:spPr bwMode="auto">
          <a:xfrm>
            <a:off x="3810135" y="4830251"/>
            <a:ext cx="149424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黑体" panose="02010609060101010101" pitchFamily="49" charset="-122"/>
              </a:rPr>
              <a:t>＝</a:t>
            </a:r>
          </a:p>
        </p:txBody>
      </p:sp>
      <p:sp>
        <p:nvSpPr>
          <p:cNvPr id="40" name="AutoShape 8"/>
          <p:cNvSpPr>
            <a:spLocks noChangeArrowheads="1"/>
          </p:cNvSpPr>
          <p:nvPr/>
        </p:nvSpPr>
        <p:spPr bwMode="auto">
          <a:xfrm>
            <a:off x="863250" y="787960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2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"/>
                                        <p:tgtEl>
                                          <p:spTgt spid="2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287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287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87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87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7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8" grpId="0" animBg="1"/>
      <p:bldP spid="28699" grpId="0" animBg="1"/>
      <p:bldP spid="28722" grpId="0"/>
      <p:bldP spid="28723" grpId="0"/>
      <p:bldP spid="28724" grpId="0" animBg="1"/>
      <p:bldP spid="28724" grpId="1" animBg="1"/>
      <p:bldP spid="28725" grpId="0" animBg="1"/>
      <p:bldP spid="28725" grpId="1" animBg="1"/>
      <p:bldP spid="287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2"/>
          <p:cNvSpPr>
            <a:spLocks noChangeArrowheads="1" noChangeShapeType="1"/>
          </p:cNvSpPr>
          <p:nvPr/>
        </p:nvSpPr>
        <p:spPr bwMode="auto">
          <a:xfrm>
            <a:off x="2267744" y="693192"/>
            <a:ext cx="4176464" cy="8636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dirty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</a:rPr>
              <a:t>小数</a:t>
            </a:r>
            <a:r>
              <a:rPr lang="zh-CN" altLang="en-US" sz="3200" dirty="0" smtClean="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8999"/>
                    </a:srgbClr>
                  </a:outerShdw>
                </a:effectLst>
                <a:latin typeface="宋体" panose="02010600030101010101" pitchFamily="2" charset="-122"/>
              </a:rPr>
              <a:t>的基本性质</a:t>
            </a:r>
            <a:endParaRPr lang="zh-CN" altLang="en-US" sz="3200" dirty="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8999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258888" y="1556792"/>
            <a:ext cx="67691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331913" y="1845717"/>
            <a:ext cx="6624637" cy="179472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在小数的末尾添上“</a:t>
            </a:r>
            <a:r>
              <a:rPr lang="en-US" altLang="zh-CN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0”</a:t>
            </a:r>
            <a: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或去掉“</a:t>
            </a:r>
            <a:r>
              <a:rPr lang="en-US" altLang="zh-CN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0”</a:t>
            </a:r>
            <a:r>
              <a:rPr lang="zh-CN" altLang="en-US" sz="4000" b="1" dirty="0">
                <a:solidFill>
                  <a:srgbClr val="FF3300"/>
                </a:solidFill>
                <a:latin typeface="宋体" panose="02010600030101010101" pitchFamily="2" charset="-122"/>
              </a:rPr>
              <a:t>，小数的大小不变。</a:t>
            </a: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791010" y="3789040"/>
            <a:ext cx="7704856" cy="2376264"/>
          </a:xfrm>
          <a:prstGeom prst="foldedCorner">
            <a:avLst>
              <a:gd name="adj" fmla="val 12500"/>
            </a:avLst>
          </a:prstGeom>
          <a:solidFill>
            <a:srgbClr val="FFFFFF"/>
          </a:solidFill>
          <a:ln w="63500">
            <a:solidFill>
              <a:srgbClr val="FFFF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遇到小数末尾有“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0”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的情况，一般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可以把小数末尾的“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0 ”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去掉，使小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数简化。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2" grpId="0" animBg="1" autoUpdateAnimBg="0"/>
      <p:bldP spid="1229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469454" y="836712"/>
            <a:ext cx="51125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把相等的数用线连</a:t>
            </a:r>
            <a:r>
              <a:rPr lang="zh-CN" altLang="zh-CN" sz="3200" dirty="0" smtClean="0">
                <a:solidFill>
                  <a:srgbClr val="000000"/>
                </a:solidFill>
                <a:latin typeface="NEU-BZ-S92"/>
                <a:ea typeface="华文楷体" pitchFamily="2" charset="-122"/>
                <a:cs typeface="Times New Roman" panose="02020603050405020304" pitchFamily="18" charset="0"/>
              </a:rPr>
              <a:t>起来</a:t>
            </a:r>
            <a:r>
              <a:rPr lang="zh-CN" altLang="en-US" sz="3200" b="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1381045" y="1871018"/>
            <a:ext cx="1151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300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8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5384746" y="1871018"/>
            <a:ext cx="13821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080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2691080"/>
            <a:ext cx="7184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8</a:t>
            </a:r>
            <a:endParaRPr lang="zh-CN" altLang="en-US" sz="3600" dirty="0"/>
          </a:p>
        </p:txBody>
      </p:sp>
      <p:sp>
        <p:nvSpPr>
          <p:cNvPr id="7" name="矩形 6"/>
          <p:cNvSpPr/>
          <p:nvPr/>
        </p:nvSpPr>
        <p:spPr>
          <a:xfrm>
            <a:off x="5348680" y="2685345"/>
            <a:ext cx="13821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30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08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1641" y="3576458"/>
            <a:ext cx="1506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30</a:t>
            </a:r>
            <a:r>
              <a:rPr lang="en-US" altLang="zh-CN" sz="3600" i="1" dirty="0" smtClean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 smtClean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080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5373574" y="3505359"/>
            <a:ext cx="1598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0080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31640" y="4421688"/>
            <a:ext cx="1151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008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5348680" y="4344754"/>
            <a:ext cx="15985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300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80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1640" y="5289941"/>
            <a:ext cx="9348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08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5373574" y="5302949"/>
            <a:ext cx="13821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3</a:t>
            </a:r>
            <a:r>
              <a:rPr lang="en-US" altLang="zh-CN" sz="3600" i="1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华文楷体" pitchFamily="2" charset="-122"/>
                <a:ea typeface="方正书宋_GBK"/>
                <a:cs typeface="Times New Roman" panose="02020603050405020304" pitchFamily="18" charset="0"/>
              </a:rPr>
              <a:t>800</a:t>
            </a:r>
            <a:endParaRPr lang="zh-CN" altLang="zh-CN" sz="36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cxnSp>
        <p:nvCxnSpPr>
          <p:cNvPr id="16" name="直接连接符 15"/>
          <p:cNvCxnSpPr>
            <a:stCxn id="3" idx="3"/>
          </p:cNvCxnSpPr>
          <p:nvPr/>
        </p:nvCxnSpPr>
        <p:spPr>
          <a:xfrm>
            <a:off x="2532322" y="2194184"/>
            <a:ext cx="3049699" cy="242865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440546" y="3140968"/>
            <a:ext cx="3117666" cy="24851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8" idx="3"/>
          </p:cNvCxnSpPr>
          <p:nvPr/>
        </p:nvCxnSpPr>
        <p:spPr>
          <a:xfrm flipV="1">
            <a:off x="2837777" y="3014246"/>
            <a:ext cx="2720435" cy="88537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837777" y="3864933"/>
            <a:ext cx="2720435" cy="88537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2837777" y="2304929"/>
            <a:ext cx="2752203" cy="317948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1373</Words>
  <Application>WPS 演示</Application>
  <PresentationFormat>全屏显示(4:3)</PresentationFormat>
  <Paragraphs>350</Paragraphs>
  <Slides>28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人教版数学四年级下第4单元</dc:title>
  <dc:creator>吉林梓翰教育图书有限公司</dc:creator>
  <cp:lastModifiedBy>lenovop</cp:lastModifiedBy>
  <cp:revision>666</cp:revision>
  <dcterms:created xsi:type="dcterms:W3CDTF">2015-11-21T07:20:00Z</dcterms:created>
  <dcterms:modified xsi:type="dcterms:W3CDTF">2021-11-01T03:29:10Z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